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22"/>
  </p:notesMasterIdLst>
  <p:handoutMasterIdLst>
    <p:handoutMasterId r:id="rId23"/>
  </p:handoutMasterIdLst>
  <p:sldIdLst>
    <p:sldId id="340" r:id="rId8"/>
    <p:sldId id="327" r:id="rId9"/>
    <p:sldId id="328" r:id="rId10"/>
    <p:sldId id="329" r:id="rId11"/>
    <p:sldId id="333" r:id="rId12"/>
    <p:sldId id="341" r:id="rId13"/>
    <p:sldId id="335" r:id="rId14"/>
    <p:sldId id="342" r:id="rId15"/>
    <p:sldId id="343" r:id="rId16"/>
    <p:sldId id="337" r:id="rId17"/>
    <p:sldId id="321" r:id="rId18"/>
    <p:sldId id="344" r:id="rId19"/>
    <p:sldId id="345" r:id="rId20"/>
    <p:sldId id="308" r:id="rId21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F7F7F5"/>
    <a:srgbClr val="ECF3F5"/>
    <a:srgbClr val="59B3D8"/>
    <a:srgbClr val="0A1125"/>
    <a:srgbClr val="F7F7F4"/>
    <a:srgbClr val="A7549F"/>
    <a:srgbClr val="0078D7"/>
    <a:srgbClr val="9C4C9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8496" autoAdjust="0"/>
  </p:normalViewPr>
  <p:slideViewPr>
    <p:cSldViewPr>
      <p:cViewPr>
        <p:scale>
          <a:sx n="20" d="100"/>
          <a:sy n="20" d="100"/>
        </p:scale>
        <p:origin x="1920" y="103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8/25/2017 7:47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8/25/2017 7:47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412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4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72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27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19">
              <a:lnSpc>
                <a:spcPct val="150000"/>
              </a:lnSpc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072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/>
            </a:pPr>
            <a:endParaRPr lang="en-US" sz="1200" b="0" i="0" u="none" strike="noStrike" kern="1200" cap="none" baseline="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D7D81-D864-B349-9FB4-613ED1F9D7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95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3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92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5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8/25/2017 7:47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7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03" y="2119164"/>
            <a:ext cx="6399983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1" y="6240964"/>
            <a:ext cx="1278347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3954" y="490736"/>
            <a:ext cx="1436130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295" y="2473326"/>
            <a:ext cx="8160297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295" y="2963863"/>
            <a:ext cx="10234660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1209973"/>
            <a:ext cx="914283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4" y="3954463"/>
            <a:ext cx="9142832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9142832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8254"/>
          <a:stretch/>
        </p:blipFill>
        <p:spPr>
          <a:xfrm>
            <a:off x="-1" y="1"/>
            <a:ext cx="12434889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1"/>
            <a:ext cx="12434888" cy="6994525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6248400"/>
            <a:ext cx="12434888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22" y="6498914"/>
            <a:ext cx="104569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73" y="2"/>
            <a:ext cx="9355614" cy="6753109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21" y="3954782"/>
            <a:ext cx="9361866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19" y="2125662"/>
            <a:ext cx="9361867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1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633359" y="5840847"/>
            <a:ext cx="2785723" cy="410652"/>
          </a:xfrm>
          <a:prstGeom prst="rect">
            <a:avLst/>
          </a:prstGeom>
          <a:noFill/>
          <a:effectLst/>
        </p:spPr>
        <p:txBody>
          <a:bodyPr wrap="non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816" baseline="0" dirty="0">
                <a:solidFill>
                  <a:schemeClr val="bg1"/>
                </a:solidFill>
                <a:effectLst/>
                <a:latin typeface="Segoe UI Light" charset="0"/>
              </a:rPr>
              <a:t>Photo used under CC http://www.wocintechchat.com/</a:t>
            </a:r>
          </a:p>
        </p:txBody>
      </p:sp>
    </p:spTree>
    <p:extLst>
      <p:ext uri="{BB962C8B-B14F-4D97-AF65-F5344CB8AC3E}">
        <p14:creationId xmlns:p14="http://schemas.microsoft.com/office/powerpoint/2010/main" val="41598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41427"/>
            <a:ext cx="54856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031" y="1"/>
            <a:ext cx="6215857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4888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3" y="1221158"/>
            <a:ext cx="11885682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7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3954" y="479425"/>
            <a:ext cx="1436130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3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03" y="2119164"/>
            <a:ext cx="6399983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1" y="6240964"/>
            <a:ext cx="1278347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3954" y="490736"/>
            <a:ext cx="1436130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295" y="2473326"/>
            <a:ext cx="8160297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10057052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7" y="3955787"/>
            <a:ext cx="10057053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142" y="490736"/>
            <a:ext cx="1449754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3154" y="307621"/>
            <a:ext cx="3655546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52" y="6072577"/>
            <a:ext cx="189995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274" y="457508"/>
            <a:ext cx="9355614" cy="6753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814133"/>
            <a:ext cx="5989871" cy="51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1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10057052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7" y="3955787"/>
            <a:ext cx="10057053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3154" y="307621"/>
            <a:ext cx="3655546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142" y="490736"/>
            <a:ext cx="1238848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52" y="6072577"/>
            <a:ext cx="189995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295" y="2963863"/>
            <a:ext cx="10234660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1209973"/>
            <a:ext cx="914283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4" y="3954463"/>
            <a:ext cx="9142832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9142832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11108" y="2938702"/>
            <a:ext cx="10210119" cy="103588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11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925" y="900283"/>
            <a:ext cx="8143467" cy="587815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898499" y="1091827"/>
            <a:ext cx="10622730" cy="4731257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084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41427"/>
            <a:ext cx="54856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031" y="1"/>
            <a:ext cx="6215857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4888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3" y="1221158"/>
            <a:ext cx="11885682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7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142" y="479425"/>
            <a:ext cx="1449754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3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914276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7" y="3955787"/>
            <a:ext cx="7314204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22" y="6243237"/>
            <a:ext cx="1279997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4" y="1212851"/>
            <a:ext cx="11885683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1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4348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8216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4" y="1212851"/>
            <a:ext cx="11885683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1"/>
            <a:ext cx="11885683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1"/>
            <a:ext cx="11885683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5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5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5" y="1212850"/>
            <a:ext cx="54856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5" y="1212850"/>
            <a:ext cx="54856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4"/>
            <a:ext cx="10055529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5" y="3954463"/>
            <a:ext cx="10057117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4"/>
            <a:ext cx="10055529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10057052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7" y="3955787"/>
            <a:ext cx="10057053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142" y="490736"/>
            <a:ext cx="1449754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3154" y="307621"/>
            <a:ext cx="3655546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52" y="6072577"/>
            <a:ext cx="189995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125663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125663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125663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125663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4888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3" y="1221159"/>
            <a:ext cx="11885682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172" y="3145040"/>
            <a:ext cx="329142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172" y="3145040"/>
            <a:ext cx="329142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8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10057052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7" y="3955787"/>
            <a:ext cx="10057053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3154" y="307621"/>
            <a:ext cx="3655546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142" y="490736"/>
            <a:ext cx="1238848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52" y="6072577"/>
            <a:ext cx="189995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174" y="3145040"/>
            <a:ext cx="329142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8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4" y="1212851"/>
            <a:ext cx="11885683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1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2" y="6240964"/>
            <a:ext cx="1278347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" y="6240463"/>
            <a:ext cx="12434887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23" y="6490977"/>
            <a:ext cx="104569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3968" y="2125678"/>
            <a:ext cx="10057052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3968" y="3955787"/>
            <a:ext cx="10057053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2437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Trans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273" y="2"/>
            <a:ext cx="9355614" cy="6753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364" y="2125663"/>
            <a:ext cx="1158092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737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50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D4225-B010-4106-A2DC-58D286C39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361" y="1144707"/>
            <a:ext cx="932616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9D7F07-3A2C-40BC-A562-E3EF4C8A7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361" y="3673746"/>
            <a:ext cx="932616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30AD04-E6BE-4AB9-95E3-3AE03E6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2E8D-7FE3-4C51-A706-174D430826B9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6405BC-E3B9-4524-9FDB-F8480DA6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DBCCF4-C8BE-46DD-9ED9-436A3795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4438-A842-4684-BA68-FE414B7354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5797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03" y="2119164"/>
            <a:ext cx="6399983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6240964"/>
            <a:ext cx="1278347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3954" y="490737"/>
            <a:ext cx="1436130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296" y="2473327"/>
            <a:ext cx="8160297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2" y="6240964"/>
            <a:ext cx="1278347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10057052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8" y="3955787"/>
            <a:ext cx="10057053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142" y="490737"/>
            <a:ext cx="1449754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3155" y="307623"/>
            <a:ext cx="3655546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52" y="6072576"/>
            <a:ext cx="1930651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2" y="6240964"/>
            <a:ext cx="1278347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10057052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8" y="3955787"/>
            <a:ext cx="10057053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3155" y="307623"/>
            <a:ext cx="3655546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142" y="490736"/>
            <a:ext cx="1238848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52" y="6072576"/>
            <a:ext cx="1930651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11885683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3" y="1212850"/>
            <a:ext cx="11885683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1"/>
            <a:ext cx="11885683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5" y="1212851"/>
            <a:ext cx="54856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1"/>
            <a:ext cx="54856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5" y="1212850"/>
            <a:ext cx="54856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295" y="2963864"/>
            <a:ext cx="10234660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1209974"/>
            <a:ext cx="914283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5" y="3954463"/>
            <a:ext cx="9142832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5" y="1209974"/>
            <a:ext cx="9142832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125663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125663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5" y="1241427"/>
            <a:ext cx="54856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031" y="1"/>
            <a:ext cx="6215857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3" y="1212850"/>
            <a:ext cx="11885683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4888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3" y="1221159"/>
            <a:ext cx="11885682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8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142" y="479425"/>
            <a:ext cx="1449754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4" y="1212851"/>
            <a:ext cx="11885683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14" y="1212852"/>
            <a:ext cx="556189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8395" y="1212852"/>
            <a:ext cx="556189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75" y="6740612"/>
            <a:ext cx="2407930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4" y="6491314"/>
            <a:ext cx="1085575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5" y="1212852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7357" y="1"/>
            <a:ext cx="952279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92" r:id="rId2"/>
    <p:sldLayoutId id="2147484393" r:id="rId3"/>
    <p:sldLayoutId id="2147484394" r:id="rId4"/>
    <p:sldLayoutId id="2147484391" r:id="rId5"/>
    <p:sldLayoutId id="2147484300" r:id="rId6"/>
    <p:sldLayoutId id="2147484318" r:id="rId7"/>
    <p:sldLayoutId id="2147484295" r:id="rId8"/>
    <p:sldLayoutId id="2147484240" r:id="rId9"/>
    <p:sldLayoutId id="2147484296" r:id="rId10"/>
    <p:sldLayoutId id="2147484241" r:id="rId11"/>
    <p:sldLayoutId id="2147484297" r:id="rId12"/>
    <p:sldLayoutId id="2147484244" r:id="rId13"/>
    <p:sldLayoutId id="2147484298" r:id="rId14"/>
    <p:sldLayoutId id="2147484245" r:id="rId15"/>
    <p:sldLayoutId id="2147484247" r:id="rId16"/>
    <p:sldLayoutId id="2147484337" r:id="rId17"/>
    <p:sldLayoutId id="2147484249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258" r:id="rId24"/>
    <p:sldLayoutId id="2147484260" r:id="rId25"/>
    <p:sldLayoutId id="2147484299" r:id="rId26"/>
    <p:sldLayoutId id="2147484263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5" y="1212852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7357" y="1"/>
            <a:ext cx="952279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6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6" y="1212852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2254" y="3050571"/>
            <a:ext cx="6995160" cy="8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  <p:sldLayoutId id="2147484395" r:id="rId25"/>
    <p:sldLayoutId id="2147484396" r:id="rId26"/>
    <p:sldLayoutId id="2147484397" r:id="rId27"/>
    <p:sldLayoutId id="2147484398" r:id="rId2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6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6" y="1212853"/>
            <a:ext cx="11885681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7354" y="-8395"/>
            <a:ext cx="955519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B5FC828-95E3-4F6C-A757-61EA9EE0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5956" y="373062"/>
            <a:ext cx="16306800" cy="59519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50800" dist="50800" dir="5400000" algn="ctr" rotWithShape="0">
              <a:schemeClr val="bg2">
                <a:lumMod val="10000"/>
                <a:alpha val="0"/>
              </a:schemeClr>
            </a:outerShdw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767F6C2-0CC2-4997-B9B1-CDC9F7C4451D}"/>
              </a:ext>
            </a:extLst>
          </p:cNvPr>
          <p:cNvSpPr/>
          <p:nvPr/>
        </p:nvSpPr>
        <p:spPr bwMode="auto">
          <a:xfrm>
            <a:off x="-3002757" y="-886031"/>
            <a:ext cx="18440400" cy="9067800"/>
          </a:xfrm>
          <a:prstGeom prst="rect">
            <a:avLst/>
          </a:prstGeom>
          <a:solidFill>
            <a:schemeClr val="tx1">
              <a:lumMod val="60000"/>
              <a:lumOff val="40000"/>
              <a:alpha val="5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CO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70A66F-BEB0-498B-9DA7-172319590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3174" y="4355131"/>
            <a:ext cx="9326033" cy="1169551"/>
          </a:xfrm>
        </p:spPr>
        <p:txBody>
          <a:bodyPr/>
          <a:lstStyle/>
          <a:p>
            <a:r>
              <a:rPr lang="es-ES" sz="3200" dirty="0">
                <a:solidFill>
                  <a:schemeClr val="accent2">
                    <a:lumMod val="50000"/>
                  </a:schemeClr>
                </a:solidFill>
              </a:rPr>
              <a:t>Microsoft Day 2</a:t>
            </a:r>
          </a:p>
          <a:p>
            <a:r>
              <a:rPr lang="es-ES" sz="3200" dirty="0">
                <a:solidFill>
                  <a:schemeClr val="accent2">
                    <a:lumMod val="50000"/>
                  </a:schemeClr>
                </a:solidFill>
              </a:rPr>
              <a:t>Bogotá D.C., Agosto 26 de 2017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BF615D-CE2A-480B-84EB-ABFBB6A8F8CD}"/>
              </a:ext>
            </a:extLst>
          </p:cNvPr>
          <p:cNvPicPr/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469" y="1718475"/>
            <a:ext cx="5973444" cy="2068369"/>
          </a:xfrm>
          <a:prstGeom prst="rect">
            <a:avLst/>
          </a:prstGeom>
        </p:spPr>
      </p:pic>
      <p:pic>
        <p:nvPicPr>
          <p:cNvPr id="5126" name="Picture 6" descr="Imagen relacionada">
            <a:extLst>
              <a:ext uri="{FF2B5EF4-FFF2-40B4-BE49-F238E27FC236}">
                <a16:creationId xmlns:a16="http://schemas.microsoft.com/office/drawing/2014/main" id="{CE510412-4349-4D60-BD4E-20C5F45F2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5" y="941726"/>
            <a:ext cx="2722019" cy="55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2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Firebase?</a:t>
            </a:r>
            <a:endParaRPr lang="en-US" sz="3264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EF359B-8FEA-45D3-9058-E5D97BEA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89" y="1439862"/>
            <a:ext cx="93544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87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/>
          </p:cNvSpPr>
          <p:nvPr>
            <p:ph type="title" idx="4294967295"/>
          </p:nvPr>
        </p:nvSpPr>
        <p:spPr>
          <a:xfrm>
            <a:off x="1035844" y="2477293"/>
            <a:ext cx="11888788" cy="917575"/>
          </a:xfrm>
          <a:prstGeom prst="rect">
            <a:avLst/>
          </a:prstGeom>
        </p:spPr>
        <p:txBody>
          <a:bodyPr/>
          <a:lstStyle>
            <a:lvl1pPr defTabSz="914087">
              <a:defRPr sz="4704" spc="-99"/>
            </a:lvl1pPr>
          </a:lstStyle>
          <a:p>
            <a:r>
              <a:rPr lang="es-CO" dirty="0" err="1">
                <a:solidFill>
                  <a:schemeClr val="bg1"/>
                </a:solidFill>
              </a:rPr>
              <a:t>Push</a:t>
            </a:r>
            <a:r>
              <a:rPr lang="es-CO" dirty="0">
                <a:solidFill>
                  <a:schemeClr val="bg1"/>
                </a:solidFill>
              </a:rPr>
              <a:t> UWP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6E290C-A527-4014-99D4-F2130B9C5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44" y="1204912"/>
            <a:ext cx="6924675" cy="346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7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844" y="2811462"/>
            <a:ext cx="11888047" cy="917575"/>
          </a:xfrm>
        </p:spPr>
        <p:txBody>
          <a:bodyPr/>
          <a:lstStyle/>
          <a:p>
            <a:pPr lvl="0"/>
            <a:r>
              <a:rPr lang="en-US" dirty="0"/>
              <a:t>Registrar APP </a:t>
            </a:r>
            <a:endParaRPr lang="en-US" sz="3264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2BDBAF-3249-44E0-84CA-0A0FA0B2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844" y="412749"/>
            <a:ext cx="64865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194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844" y="6137889"/>
            <a:ext cx="11888047" cy="917575"/>
          </a:xfrm>
        </p:spPr>
        <p:txBody>
          <a:bodyPr/>
          <a:lstStyle/>
          <a:p>
            <a:pPr lvl="0"/>
            <a:r>
              <a:rPr lang="en-US" dirty="0" err="1"/>
              <a:t>Asociar</a:t>
            </a:r>
            <a:r>
              <a:rPr lang="en-US" dirty="0"/>
              <a:t> </a:t>
            </a:r>
            <a:r>
              <a:rPr lang="en-US" dirty="0" err="1"/>
              <a:t>Llaves</a:t>
            </a:r>
            <a:endParaRPr lang="en-US" sz="3264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7035B8-5924-4773-B625-22B936DA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44" y="384789"/>
            <a:ext cx="90582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061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426244" y="4640263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89603" y="5624494"/>
            <a:ext cx="278106" cy="239090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6244" y="5140134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39502" y="5575260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/>
              <a:t>@</a:t>
            </a:r>
            <a:r>
              <a:rPr lang="es-CO" sz="2000" dirty="0" err="1"/>
              <a:t>serandvaraco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175357" y="1075348"/>
            <a:ext cx="4478619" cy="395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617102" y="5313650"/>
            <a:ext cx="58185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https://github.com/serandvaraco</a:t>
            </a:r>
          </a:p>
          <a:p>
            <a:pPr algn="ctr"/>
            <a:r>
              <a:rPr lang="es-MX" sz="2800" b="1" dirty="0"/>
              <a:t>http://unespacioparanet.com</a:t>
            </a:r>
          </a:p>
        </p:txBody>
      </p:sp>
    </p:spTree>
    <p:extLst>
      <p:ext uri="{BB962C8B-B14F-4D97-AF65-F5344CB8AC3E}">
        <p14:creationId xmlns:p14="http://schemas.microsoft.com/office/powerpoint/2010/main" val="187626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654844" y="4842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Sergio Andrés Vargas Acosta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817086" y="4328867"/>
            <a:ext cx="499293" cy="429246"/>
          </a:xfrm>
          <a:prstGeom prst="rect">
            <a:avLst/>
          </a:prstGeom>
          <a:noFill/>
          <a:extLst/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6244" y="5292681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Microsoft </a:t>
            </a:r>
            <a:r>
              <a:rPr lang="es-CO" sz="2000" dirty="0" err="1"/>
              <a:t>Certified</a:t>
            </a:r>
            <a:r>
              <a:rPr lang="es-CO" sz="2000" dirty="0"/>
              <a:t> </a:t>
            </a:r>
            <a:r>
              <a:rPr lang="es-CO" sz="2000" dirty="0" err="1"/>
              <a:t>Solution</a:t>
            </a:r>
            <a:r>
              <a:rPr lang="es-CO" sz="2000" dirty="0"/>
              <a:t> </a:t>
            </a:r>
            <a:r>
              <a:rPr lang="es-CO" sz="2000" dirty="0" err="1"/>
              <a:t>Developer</a:t>
            </a:r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340644" y="4255166"/>
            <a:ext cx="3545562" cy="288325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3200" dirty="0"/>
              <a:t>@</a:t>
            </a:r>
            <a:r>
              <a:rPr lang="es-CO" sz="3200" dirty="0" err="1"/>
              <a:t>serandvaraco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/>
          <a:srcRect l="19753" r="30866" b="22622"/>
          <a:stretch/>
        </p:blipFill>
        <p:spPr bwMode="auto">
          <a:xfrm rot="5400000">
            <a:off x="7287082" y="624930"/>
            <a:ext cx="4478619" cy="395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ángulo 10"/>
          <p:cNvSpPr/>
          <p:nvPr/>
        </p:nvSpPr>
        <p:spPr>
          <a:xfrm>
            <a:off x="6437552" y="4758114"/>
            <a:ext cx="581858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/>
              <a:t>https://github.com/serandvaraco</a:t>
            </a:r>
          </a:p>
          <a:p>
            <a:pPr algn="ctr"/>
            <a:r>
              <a:rPr lang="es-MX" sz="2800" b="1" dirty="0"/>
              <a:t>http://unespacioparanet.com</a:t>
            </a:r>
          </a:p>
          <a:p>
            <a:pPr algn="ctr"/>
            <a:r>
              <a:rPr lang="es-MX" sz="2800" b="1" dirty="0"/>
              <a:t>http://fb.com/unespacioparanet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4050044-9893-4368-8734-4388702D2325}"/>
              </a:ext>
            </a:extLst>
          </p:cNvPr>
          <p:cNvSpPr/>
          <p:nvPr/>
        </p:nvSpPr>
        <p:spPr>
          <a:xfrm>
            <a:off x="6532361" y="6206288"/>
            <a:ext cx="562896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s-CO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SuperLigadelConocimiento</a:t>
            </a:r>
            <a:endParaRPr lang="es-E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2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444" y="2120899"/>
            <a:ext cx="7315200" cy="1905000"/>
          </a:xfrm>
        </p:spPr>
        <p:txBody>
          <a:bodyPr/>
          <a:lstStyle/>
          <a:p>
            <a:pPr algn="ctr"/>
            <a:r>
              <a:rPr lang="en-US" dirty="0"/>
              <a:t>Xamarin: </a:t>
            </a:r>
            <a:r>
              <a:rPr lang="en-US" dirty="0" err="1"/>
              <a:t>Notificaciones</a:t>
            </a:r>
            <a:r>
              <a:rPr lang="en-US" dirty="0"/>
              <a:t> Push</a:t>
            </a:r>
            <a:endParaRPr lang="en-US" sz="408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3C29983-25D2-4E02-B237-2D0DB742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844" y="1211262"/>
            <a:ext cx="3868799" cy="3724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719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5"/>
          <p:cNvSpPr txBox="1">
            <a:spLocks/>
          </p:cNvSpPr>
          <p:nvPr/>
        </p:nvSpPr>
        <p:spPr>
          <a:xfrm>
            <a:off x="350044" y="2125663"/>
            <a:ext cx="11892602" cy="217854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 err="1"/>
              <a:t>Xamarin.Forms</a:t>
            </a:r>
            <a:br>
              <a:rPr lang="en-US" dirty="0"/>
            </a:br>
            <a:r>
              <a:rPr lang="en-US" dirty="0" err="1"/>
              <a:t>es</a:t>
            </a:r>
            <a:r>
              <a:rPr lang="en-US" dirty="0"/>
              <a:t> Open Source!</a:t>
            </a:r>
          </a:p>
        </p:txBody>
      </p:sp>
    </p:spTree>
    <p:extLst>
      <p:ext uri="{BB962C8B-B14F-4D97-AF65-F5344CB8AC3E}">
        <p14:creationId xmlns:p14="http://schemas.microsoft.com/office/powerpoint/2010/main" val="19987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90" y="5193321"/>
            <a:ext cx="12434711" cy="18012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027" y="-291791"/>
            <a:ext cx="8392547" cy="58325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557" y="5433736"/>
            <a:ext cx="11721239" cy="917575"/>
          </a:xfrm>
        </p:spPr>
        <p:txBody>
          <a:bodyPr/>
          <a:lstStyle/>
          <a:p>
            <a:r>
              <a:rPr lang="en-US" sz="3672" dirty="0">
                <a:solidFill>
                  <a:schemeClr val="bg1"/>
                </a:solidFill>
              </a:rPr>
              <a:t>Xamarin: </a:t>
            </a:r>
            <a:r>
              <a:rPr lang="en-US" sz="3672" dirty="0" err="1">
                <a:solidFill>
                  <a:schemeClr val="bg1"/>
                </a:solidFill>
              </a:rPr>
              <a:t>Cualquier</a:t>
            </a:r>
            <a:r>
              <a:rPr lang="en-US" sz="3672" dirty="0">
                <a:solidFill>
                  <a:schemeClr val="bg1"/>
                </a:solidFill>
              </a:rPr>
              <a:t> </a:t>
            </a:r>
            <a:r>
              <a:rPr lang="en-US" sz="3672" dirty="0" err="1">
                <a:solidFill>
                  <a:schemeClr val="bg1"/>
                </a:solidFill>
              </a:rPr>
              <a:t>cosa</a:t>
            </a:r>
            <a:r>
              <a:rPr lang="en-US" sz="3672" dirty="0">
                <a:solidFill>
                  <a:schemeClr val="bg1"/>
                </a:solidFill>
              </a:rPr>
              <a:t> que se </a:t>
            </a:r>
            <a:r>
              <a:rPr lang="en-US" sz="3672" dirty="0" err="1">
                <a:solidFill>
                  <a:schemeClr val="bg1"/>
                </a:solidFill>
              </a:rPr>
              <a:t>pueda</a:t>
            </a:r>
            <a:r>
              <a:rPr lang="en-US" sz="3672" dirty="0">
                <a:solidFill>
                  <a:schemeClr val="bg1"/>
                </a:solidFill>
              </a:rPr>
              <a:t> </a:t>
            </a:r>
            <a:r>
              <a:rPr lang="en-US" sz="3672" dirty="0" err="1">
                <a:solidFill>
                  <a:schemeClr val="bg1"/>
                </a:solidFill>
              </a:rPr>
              <a:t>realizar</a:t>
            </a:r>
            <a:r>
              <a:rPr lang="en-US" sz="3672" dirty="0">
                <a:solidFill>
                  <a:schemeClr val="bg1"/>
                </a:solidFill>
              </a:rPr>
              <a:t> con Objective-C, Swift o Java, se </a:t>
            </a:r>
            <a:r>
              <a:rPr lang="en-US" sz="3672" dirty="0" err="1">
                <a:solidFill>
                  <a:schemeClr val="bg1"/>
                </a:solidFill>
              </a:rPr>
              <a:t>puede</a:t>
            </a:r>
            <a:r>
              <a:rPr lang="en-US" sz="3672" dirty="0">
                <a:solidFill>
                  <a:schemeClr val="bg1"/>
                </a:solidFill>
              </a:rPr>
              <a:t> realizer con C# y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10957" y="1640534"/>
            <a:ext cx="5887059" cy="2365525"/>
          </a:xfrm>
        </p:spPr>
        <p:txBody>
          <a:bodyPr/>
          <a:lstStyle/>
          <a:p>
            <a:pPr marL="351343" lvl="1" indent="-351343">
              <a:lnSpc>
                <a:spcPct val="100000"/>
              </a:lnSpc>
              <a:buFont typeface="Arial" charset="0"/>
              <a:buChar char="•"/>
            </a:pPr>
            <a:r>
              <a:rPr lang="en-US" sz="4080" dirty="0">
                <a:solidFill>
                  <a:schemeClr val="tx1"/>
                </a:solidFill>
                <a:latin typeface="+mj-lt"/>
              </a:rPr>
              <a:t>Interfaces </a:t>
            </a:r>
            <a:r>
              <a:rPr lang="en-US" sz="4080" dirty="0" err="1">
                <a:solidFill>
                  <a:schemeClr val="tx1"/>
                </a:solidFill>
                <a:latin typeface="+mj-lt"/>
              </a:rPr>
              <a:t>nativas</a:t>
            </a:r>
            <a:endParaRPr lang="en-US" sz="4080" dirty="0">
              <a:solidFill>
                <a:schemeClr val="tx1"/>
              </a:solidFill>
              <a:latin typeface="+mj-lt"/>
            </a:endParaRPr>
          </a:p>
          <a:p>
            <a:pPr marL="351343" lvl="1" indent="-351343">
              <a:lnSpc>
                <a:spcPct val="100000"/>
              </a:lnSpc>
              <a:buFont typeface="Arial" charset="0"/>
              <a:buChar char="•"/>
            </a:pPr>
            <a:r>
              <a:rPr lang="en-US" sz="4080" dirty="0" err="1">
                <a:solidFill>
                  <a:schemeClr val="tx1"/>
                </a:solidFill>
                <a:latin typeface="+mj-lt"/>
              </a:rPr>
              <a:t>Acceso</a:t>
            </a:r>
            <a:r>
              <a:rPr lang="en-US" sz="4080" dirty="0">
                <a:solidFill>
                  <a:schemeClr val="tx1"/>
                </a:solidFill>
                <a:latin typeface="+mj-lt"/>
              </a:rPr>
              <a:t> a APIs </a:t>
            </a:r>
            <a:r>
              <a:rPr lang="en-US" sz="4080" dirty="0" err="1">
                <a:solidFill>
                  <a:schemeClr val="tx1"/>
                </a:solidFill>
                <a:latin typeface="+mj-lt"/>
              </a:rPr>
              <a:t>nativas</a:t>
            </a:r>
            <a:endParaRPr lang="en-US" sz="4080" dirty="0">
              <a:solidFill>
                <a:schemeClr val="tx1"/>
              </a:solidFill>
              <a:latin typeface="+mj-lt"/>
            </a:endParaRPr>
          </a:p>
          <a:p>
            <a:pPr marL="351343" lvl="1" indent="-351343">
              <a:lnSpc>
                <a:spcPct val="100000"/>
              </a:lnSpc>
              <a:buFont typeface="Arial" charset="0"/>
              <a:buChar char="•"/>
            </a:pPr>
            <a:r>
              <a:rPr lang="en-US" sz="4080" dirty="0" err="1">
                <a:solidFill>
                  <a:schemeClr val="tx1"/>
                </a:solidFill>
                <a:latin typeface="+mj-lt"/>
              </a:rPr>
              <a:t>Rendimiento</a:t>
            </a:r>
            <a:r>
              <a:rPr lang="en-US" sz="408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4080" dirty="0" err="1">
                <a:solidFill>
                  <a:schemeClr val="tx1"/>
                </a:solidFill>
                <a:latin typeface="+mj-lt"/>
              </a:rPr>
              <a:t>nativo</a:t>
            </a:r>
            <a:endParaRPr lang="en-US" sz="408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484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para xamarin notification push">
            <a:extLst>
              <a:ext uri="{FF2B5EF4-FFF2-40B4-BE49-F238E27FC236}">
                <a16:creationId xmlns:a16="http://schemas.microsoft.com/office/drawing/2014/main" id="{68431EBE-1118-42ED-B014-1931256F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44" y="601662"/>
            <a:ext cx="10487499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FB09DFDF-0690-48B1-A48C-8026DA660F5E}"/>
              </a:ext>
            </a:extLst>
          </p:cNvPr>
          <p:cNvSpPr txBox="1">
            <a:spLocks/>
          </p:cNvSpPr>
          <p:nvPr/>
        </p:nvSpPr>
        <p:spPr>
          <a:xfrm>
            <a:off x="274604" y="295276"/>
            <a:ext cx="11888047" cy="917575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O" dirty="0">
                <a:solidFill>
                  <a:schemeClr val="bg1"/>
                </a:solidFill>
              </a:rPr>
              <a:t>¿Para que </a:t>
            </a:r>
            <a:r>
              <a:rPr lang="es-CO" dirty="0" err="1">
                <a:solidFill>
                  <a:schemeClr val="bg1"/>
                </a:solidFill>
              </a:rPr>
              <a:t>Push</a:t>
            </a:r>
            <a:r>
              <a:rPr lang="es-CO" dirty="0">
                <a:solidFill>
                  <a:schemeClr val="bg1"/>
                </a:solidFill>
              </a:rPr>
              <a:t>?</a:t>
            </a:r>
            <a:endParaRPr lang="es-CO" sz="3264" dirty="0">
              <a:solidFill>
                <a:schemeClr val="bg1"/>
              </a:solidFill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B6AE9DD8-DA46-4A51-9A68-766F618D0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5044" y="1212851"/>
            <a:ext cx="9147556" cy="5604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42978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844" y="2811462"/>
            <a:ext cx="11888047" cy="917575"/>
          </a:xfrm>
        </p:spPr>
        <p:txBody>
          <a:bodyPr/>
          <a:lstStyle/>
          <a:p>
            <a:pPr lvl="0"/>
            <a:r>
              <a:rPr lang="en-US" dirty="0"/>
              <a:t>PUSH XAMARIN.DROID</a:t>
            </a:r>
            <a:endParaRPr lang="en-US" sz="3264" dirty="0"/>
          </a:p>
        </p:txBody>
      </p:sp>
      <p:pic>
        <p:nvPicPr>
          <p:cNvPr id="3076" name="Picture 4" descr="Resultado de imagen para xamarin notification">
            <a:extLst>
              <a:ext uri="{FF2B5EF4-FFF2-40B4-BE49-F238E27FC236}">
                <a16:creationId xmlns:a16="http://schemas.microsoft.com/office/drawing/2014/main" id="{E6234880-A999-4221-8C8E-88940808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044" y="546099"/>
            <a:ext cx="306705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6090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Google Cloud Messaging GCM</a:t>
            </a:r>
            <a:endParaRPr lang="en-US" sz="3264" dirty="0"/>
          </a:p>
        </p:txBody>
      </p:sp>
      <p:pic>
        <p:nvPicPr>
          <p:cNvPr id="3074" name="Picture 2" descr="Resultado de imagen para xamarin notification">
            <a:extLst>
              <a:ext uri="{FF2B5EF4-FFF2-40B4-BE49-F238E27FC236}">
                <a16:creationId xmlns:a16="http://schemas.microsoft.com/office/drawing/2014/main" id="{5252B1C9-4375-4163-9454-2D02CDBD5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77" y="1439862"/>
            <a:ext cx="72009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252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230e9df3-be65-4c73-a93b-d1236ebd677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8ff673fc-3231-4e3a-893b-6d7f7cd32766"/>
    <ds:schemaRef ds:uri="01c77077-aee4-4b5f-bd4e-9cd40a6fff29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1209</TotalTime>
  <Words>169</Words>
  <Application>Microsoft Office PowerPoint</Application>
  <PresentationFormat>Personalizado</PresentationFormat>
  <Paragraphs>42</Paragraphs>
  <Slides>14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14</vt:i4>
      </vt:variant>
    </vt:vector>
  </HeadingPairs>
  <TitlesOfParts>
    <vt:vector size="26" baseType="lpstr">
      <vt:lpstr>Arial</vt:lpstr>
      <vt:lpstr>Calibri</vt:lpstr>
      <vt:lpstr>Consolas</vt:lpstr>
      <vt:lpstr>Helvetica Neue</vt:lpstr>
      <vt:lpstr>Segoe UI</vt:lpstr>
      <vt:lpstr>Segoe UI Light</vt:lpstr>
      <vt:lpstr>Times New Roman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Presentación de PowerPoint</vt:lpstr>
      <vt:lpstr>Presentación de PowerPoint</vt:lpstr>
      <vt:lpstr>Xamarin: Notificaciones Push</vt:lpstr>
      <vt:lpstr>Presentación de PowerPoint</vt:lpstr>
      <vt:lpstr>Xamarin: Cualquier cosa que se pueda realizar con Objective-C, Swift o Java, se puede realizer con C# y Visual Studio</vt:lpstr>
      <vt:lpstr>Presentación de PowerPoint</vt:lpstr>
      <vt:lpstr>Presentación de PowerPoint</vt:lpstr>
      <vt:lpstr>PUSH XAMARIN.DROID</vt:lpstr>
      <vt:lpstr>Google Cloud Messaging GCM</vt:lpstr>
      <vt:lpstr>Firebase?</vt:lpstr>
      <vt:lpstr>Push UWP</vt:lpstr>
      <vt:lpstr>Registrar APP </vt:lpstr>
      <vt:lpstr>Asociar Llaves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Sergio Vargas MCPD</cp:lastModifiedBy>
  <cp:revision>70</cp:revision>
  <dcterms:created xsi:type="dcterms:W3CDTF">2016-03-31T00:21:52Z</dcterms:created>
  <dcterms:modified xsi:type="dcterms:W3CDTF">2017-08-26T01:57:20Z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